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0" r:id="rId2"/>
    <p:sldId id="378" r:id="rId3"/>
    <p:sldId id="332" r:id="rId4"/>
    <p:sldId id="360" r:id="rId5"/>
    <p:sldId id="364" r:id="rId6"/>
    <p:sldId id="365" r:id="rId7"/>
    <p:sldId id="366" r:id="rId8"/>
    <p:sldId id="367" r:id="rId9"/>
    <p:sldId id="371" r:id="rId10"/>
    <p:sldId id="369" r:id="rId11"/>
    <p:sldId id="370" r:id="rId12"/>
    <p:sldId id="379" r:id="rId13"/>
    <p:sldId id="355" r:id="rId14"/>
    <p:sldId id="361" r:id="rId15"/>
    <p:sldId id="362" r:id="rId16"/>
    <p:sldId id="354" r:id="rId17"/>
    <p:sldId id="374" r:id="rId18"/>
    <p:sldId id="375" r:id="rId19"/>
    <p:sldId id="302" r:id="rId20"/>
    <p:sldId id="376" r:id="rId21"/>
    <p:sldId id="35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432FF"/>
    <a:srgbClr val="8A0000"/>
    <a:srgbClr val="440000"/>
    <a:srgbClr val="580000"/>
    <a:srgbClr val="940000"/>
    <a:srgbClr val="370F0F"/>
    <a:srgbClr val="3C0F0F"/>
    <a:srgbClr val="3C0F14"/>
    <a:srgbClr val="46140F"/>
    <a:srgbClr val="46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3089" autoAdjust="0"/>
  </p:normalViewPr>
  <p:slideViewPr>
    <p:cSldViewPr snapToObjects="1" showGuides="1">
      <p:cViewPr>
        <p:scale>
          <a:sx n="120" d="100"/>
          <a:sy n="120" d="100"/>
        </p:scale>
        <p:origin x="67" y="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2" d="100"/>
          <a:sy n="122" d="100"/>
        </p:scale>
        <p:origin x="-40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D1BE-E307-3B42-99C1-1A06E270C3C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5EFD-0084-F54A-A5EE-DCDBDF5C4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8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8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0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3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1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73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6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39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4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4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3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9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3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1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2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8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6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75EFD-0084-F54A-A5EE-DCDBDF5C4C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D4B5-0AF3-9D45-B476-D8FA1BB8268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647E-E62F-4B43-8F3B-BDA9F46DA5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cc.gov/document/fcc-proposes-more-spectrum-unlicensed-use-0" TargetMode="External"/><Relationship Id="rId4" Type="http://schemas.openxmlformats.org/officeDocument/2006/relationships/hyperlink" Target="https://www.whitehouse.gov/presidential-actions/presidential-memorandum-developing-sustainable-spectrum-strategy-americas-futur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0"/>
            <a:ext cx="12192000" cy="7657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45719"/>
            <a:ext cx="12192000" cy="6141719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-45719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"/>
            <a:ext cx="9296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Coexistence of LTE-LAA and Wi-Fi: analysis, simulation and experiments</a:t>
            </a:r>
          </a:p>
          <a:p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Monisha Ghosh</a:t>
            </a:r>
          </a:p>
          <a:p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Research Professor, University of Chicago</a:t>
            </a:r>
          </a:p>
          <a:p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Collaborators: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Helvetica"/>
                <a:cs typeface="Helvetica"/>
              </a:rPr>
              <a:t>UChicago</a:t>
            </a: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Helvetica"/>
                <a:cs typeface="Helvetica"/>
              </a:rPr>
              <a:t>Vanlin</a:t>
            </a: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Helvetica"/>
                <a:cs typeface="Helvetica"/>
              </a:rPr>
              <a:t>Sathya</a:t>
            </a: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, Muhammad Iqbal</a:t>
            </a:r>
          </a:p>
          <a:p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University of Washington: Morteza Mehrnoush, </a:t>
            </a:r>
            <a:r>
              <a:rPr lang="en-US" sz="2800" dirty="0" err="1">
                <a:solidFill>
                  <a:schemeClr val="bg1"/>
                </a:solidFill>
                <a:latin typeface="Helvetica"/>
                <a:cs typeface="Helvetica"/>
              </a:rPr>
              <a:t>Sumit</a:t>
            </a: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 Roy</a:t>
            </a:r>
          </a:p>
          <a:p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Acknowledgements: Supported by NSF Award Nos. 1618920 and 1617153</a:t>
            </a:r>
          </a:p>
          <a:p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18305"/>
            <a:ext cx="2091960" cy="420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61142" y="6274718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Throughput Performance with LTE-LAA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5257800"/>
            <a:ext cx="9087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Key takeaway: LTE-LAA and Wi-Fi throughput improve when both sense at </a:t>
            </a:r>
            <a:r>
              <a:rPr lang="mr-IN" sz="2000" b="1" dirty="0">
                <a:solidFill>
                  <a:srgbClr val="FF0000"/>
                </a:solidFill>
              </a:rPr>
              <a:t>–</a:t>
            </a:r>
            <a:r>
              <a:rPr lang="en-US" sz="2000" b="1" dirty="0">
                <a:solidFill>
                  <a:srgbClr val="FF0000"/>
                </a:solidFill>
              </a:rPr>
              <a:t> 82 </a:t>
            </a:r>
            <a:r>
              <a:rPr lang="en-US" sz="2000" b="1" dirty="0" err="1">
                <a:solidFill>
                  <a:srgbClr val="FF0000"/>
                </a:solidFill>
              </a:rPr>
              <a:t>dBm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43000"/>
            <a:ext cx="891540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Latency Performance with LTE-LAA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5257800"/>
            <a:ext cx="864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Key takeaway: LTE-LAA and Wi-Fi latency improve when both sense at </a:t>
            </a:r>
            <a:r>
              <a:rPr lang="mr-IN" sz="2000" b="1" dirty="0">
                <a:solidFill>
                  <a:srgbClr val="FF0000"/>
                </a:solidFill>
              </a:rPr>
              <a:t>–</a:t>
            </a:r>
            <a:r>
              <a:rPr lang="en-US" sz="2000" b="1" dirty="0">
                <a:solidFill>
                  <a:srgbClr val="FF0000"/>
                </a:solidFill>
              </a:rPr>
              <a:t> 82 </a:t>
            </a:r>
            <a:r>
              <a:rPr lang="en-US" sz="2000" b="1" dirty="0" err="1">
                <a:solidFill>
                  <a:srgbClr val="FF0000"/>
                </a:solidFill>
              </a:rPr>
              <a:t>dBm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66800"/>
            <a:ext cx="10058400" cy="41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Preliminary experimental results using NI SDR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29050" y="2338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535"/>
              </p:ext>
            </p:extLst>
          </p:nvPr>
        </p:nvGraphicFramePr>
        <p:xfrm>
          <a:off x="1676401" y="1066800"/>
          <a:ext cx="6858000" cy="479164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82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TXOP = 8</a:t>
                      </a:r>
                      <a:r>
                        <a:rPr lang="en-US" sz="14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+mn-lt"/>
                        </a:rPr>
                        <a:t>ms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Cell B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Cell A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9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  <a:latin typeface="+mn-lt"/>
                        </a:rPr>
                        <a:t>Step 1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dirty="0">
                          <a:effectLst/>
                          <a:latin typeface="+mn-lt"/>
                        </a:rPr>
                        <a:t>34.6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dirty="0">
                          <a:effectLst/>
                          <a:latin typeface="+mn-lt"/>
                        </a:rPr>
                        <a:t>34.1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9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  <a:latin typeface="+mn-lt"/>
                        </a:rPr>
                        <a:t>ED_L -62 ED_W -62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dirty="0">
                          <a:effectLst/>
                          <a:latin typeface="+mn-lt"/>
                        </a:rPr>
                        <a:t>6.2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9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 dirty="0">
                          <a:effectLst/>
                          <a:latin typeface="+mn-lt"/>
                        </a:rPr>
                        <a:t>ED_L -82 ED_W -62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400" dirty="0"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 dirty="0"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9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 dirty="0">
                          <a:effectLst/>
                          <a:latin typeface="+mn-lt"/>
                        </a:rPr>
                        <a:t>ED_L -62 ED_W -82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59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>
                          <a:effectLst/>
                          <a:latin typeface="+mn-lt"/>
                        </a:rPr>
                        <a:t>ED_L -82 ED_W -82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dirty="0"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400" dirty="0">
                          <a:effectLst/>
                          <a:latin typeface="+mn-lt"/>
                        </a:rPr>
                        <a:t>57.6</a:t>
                      </a:r>
                    </a:p>
                  </a:txBody>
                  <a:tcPr marL="38100" marR="381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TXOP = 6 </a:t>
                      </a:r>
                      <a:r>
                        <a:rPr lang="en-US" sz="1400" b="1" dirty="0" err="1">
                          <a:effectLst/>
                          <a:latin typeface="+mn-lt"/>
                        </a:rPr>
                        <a:t>ms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Cell B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Cell A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  <a:latin typeface="+mn-lt"/>
                        </a:rPr>
                        <a:t>Step 1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dirty="0">
                          <a:effectLst/>
                          <a:latin typeface="+mn-lt"/>
                        </a:rPr>
                        <a:t>34.6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dirty="0">
                          <a:effectLst/>
                          <a:latin typeface="+mn-lt"/>
                        </a:rPr>
                        <a:t>34.1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  <a:latin typeface="+mn-lt"/>
                        </a:rPr>
                        <a:t>ED_L -62 ED_W -62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 dirty="0">
                          <a:effectLst/>
                          <a:latin typeface="+mn-lt"/>
                        </a:rPr>
                        <a:t>ED_L -82 ED_W -62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>
                          <a:effectLst/>
                          <a:latin typeface="+mn-lt"/>
                        </a:rPr>
                        <a:t>43.6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 dirty="0">
                          <a:effectLst/>
                          <a:latin typeface="+mn-lt"/>
                        </a:rPr>
                        <a:t>ED_L -62 ED_W -82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 dirty="0">
                          <a:effectLst/>
                          <a:latin typeface="+mn-lt"/>
                        </a:rPr>
                        <a:t>ED_L -82 ED_W -82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400">
                          <a:effectLst/>
                          <a:latin typeface="+mn-lt"/>
                        </a:rPr>
                        <a:t>21.6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TXOP = 4 </a:t>
                      </a:r>
                      <a:r>
                        <a:rPr lang="en-US" sz="1400" b="1" dirty="0" err="1">
                          <a:effectLst/>
                          <a:latin typeface="+mn-lt"/>
                        </a:rPr>
                        <a:t>ms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Cell B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Cell A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  <a:latin typeface="+mn-lt"/>
                        </a:rPr>
                        <a:t>Step 1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>
                          <a:effectLst/>
                          <a:latin typeface="+mn-lt"/>
                        </a:rPr>
                        <a:t>34.6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>
                          <a:effectLst/>
                          <a:latin typeface="+mn-lt"/>
                        </a:rPr>
                        <a:t>34.1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  <a:latin typeface="+mn-lt"/>
                        </a:rPr>
                        <a:t>ED_L -62 ED_W -62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>
                          <a:effectLst/>
                          <a:latin typeface="+mn-lt"/>
                        </a:rPr>
                        <a:t>26.6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>
                          <a:effectLst/>
                          <a:latin typeface="+mn-lt"/>
                        </a:rPr>
                        <a:t>ED_L -82 ED_W -62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1400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>
                          <a:effectLst/>
                          <a:latin typeface="+mn-lt"/>
                        </a:rPr>
                        <a:t>ED_L -62 ED_W -82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>
                          <a:effectLst/>
                          <a:latin typeface="+mn-lt"/>
                        </a:rPr>
                        <a:t>24.5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>
                          <a:effectLst/>
                          <a:latin typeface="+mn-lt"/>
                        </a:rPr>
                        <a:t>43.2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rtl="0" fontAlgn="b"/>
                      <a:r>
                        <a:rPr lang="mr-IN" sz="1400">
                          <a:effectLst/>
                          <a:latin typeface="+mn-lt"/>
                        </a:rPr>
                        <a:t>ED_L -82 ED_W -82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30254" marR="30254" marT="20169" marB="2016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15400" y="10668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Distance between LTE-LAA BS and Wi-Fi AP = 30 feet.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System BW = 20 MHz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802.11a mode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LTE detection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30763"/>
          </a:xfrm>
        </p:spPr>
        <p:txBody>
          <a:bodyPr>
            <a:normAutofit/>
          </a:bodyPr>
          <a:lstStyle/>
          <a:p>
            <a:r>
              <a:rPr lang="en-US" dirty="0"/>
              <a:t>In order for Wi-Fi and LTE to treat each other differently from “other” signals, they need to recognize each other reliably.</a:t>
            </a:r>
          </a:p>
          <a:p>
            <a:r>
              <a:rPr lang="en-US" dirty="0"/>
              <a:t>While a common preamble can help with this, we also investigated methods of using signal features to do so, using simple </a:t>
            </a:r>
            <a:r>
              <a:rPr lang="en-US" dirty="0" err="1"/>
              <a:t>correlators</a:t>
            </a:r>
            <a:r>
              <a:rPr lang="en-US" dirty="0"/>
              <a:t>.</a:t>
            </a:r>
          </a:p>
          <a:p>
            <a:r>
              <a:rPr lang="en-US" dirty="0"/>
              <a:t>We focus on detecting LTE reliably at a Wi-Fi device using the known cyclic prefix of the OFDM symbol.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5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Experimental set-up</a:t>
            </a:r>
          </a:p>
        </p:txBody>
      </p:sp>
      <p:pic>
        <p:nvPicPr>
          <p:cNvPr id="10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47800"/>
            <a:ext cx="8494832" cy="4519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oogle Shape;82;p16"/>
          <p:cNvGraphicFramePr/>
          <p:nvPr>
            <p:extLst>
              <p:ext uri="{D42A27DB-BD31-4B8C-83A1-F6EECF244321}">
                <p14:modId xmlns:p14="http://schemas.microsoft.com/office/powerpoint/2010/main" val="868259582"/>
              </p:ext>
            </p:extLst>
          </p:nvPr>
        </p:nvGraphicFramePr>
        <p:xfrm>
          <a:off x="8566666" y="635800"/>
          <a:ext cx="3486433" cy="265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accent3"/>
                          </a:solidFill>
                        </a:rPr>
                        <a:t>S.NO</a:t>
                      </a:r>
                      <a:endParaRPr sz="1100" b="1">
                        <a:solidFill>
                          <a:schemeClr val="accent3"/>
                        </a:solidFill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accent3"/>
                          </a:solidFill>
                          <a:highlight>
                            <a:srgbClr val="FFFFFF"/>
                          </a:highlight>
                        </a:rPr>
                        <a:t>Hardware Requirements</a:t>
                      </a:r>
                      <a:endParaRPr sz="1100" b="1">
                        <a:solidFill>
                          <a:schemeClr val="accent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</a:rPr>
                        <a:t>1</a:t>
                      </a:r>
                      <a:endParaRPr sz="1100">
                        <a:solidFill>
                          <a:schemeClr val="accent3"/>
                        </a:solidFill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</a:rPr>
                        <a:t>2 SDR RIO 2953: One SDR act as a Wi-Fi AP and other as LTE-LAA.</a:t>
                      </a:r>
                      <a:endParaRPr sz="1100">
                        <a:solidFill>
                          <a:schemeClr val="accent3"/>
                        </a:solidFill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</a:rPr>
                        <a:t>2</a:t>
                      </a:r>
                      <a:endParaRPr sz="1100">
                        <a:solidFill>
                          <a:schemeClr val="accent3"/>
                        </a:solidFill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</a:rPr>
                        <a:t>2 Laptop with 8 GB RAM (Installed Memory), 64-bit operating system, x64-based processor, Intel(R) Core</a:t>
                      </a:r>
                      <a:endParaRPr sz="1100">
                        <a:solidFill>
                          <a:schemeClr val="accent3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</a:rPr>
                        <a:t>i7, CPU clock 2.60GHz.</a:t>
                      </a:r>
                      <a:endParaRPr sz="1100">
                        <a:solidFill>
                          <a:schemeClr val="accent3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accent3"/>
                        </a:solidFill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</a:rPr>
                        <a:t>3. </a:t>
                      </a:r>
                      <a:endParaRPr sz="1100">
                        <a:solidFill>
                          <a:schemeClr val="accent3"/>
                        </a:solidFill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</a:rPr>
                        <a:t>R &amp; S Spectrum analyzer capable to support  up to 13 GHz.</a:t>
                      </a:r>
                      <a:endParaRPr sz="1100">
                        <a:solidFill>
                          <a:schemeClr val="accent3"/>
                        </a:solidFill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Experimental parameters</a:t>
            </a:r>
          </a:p>
        </p:txBody>
      </p:sp>
      <p:graphicFrame>
        <p:nvGraphicFramePr>
          <p:cNvPr id="9" name="Google Shape;88;p17"/>
          <p:cNvGraphicFramePr/>
          <p:nvPr>
            <p:extLst>
              <p:ext uri="{D42A27DB-BD31-4B8C-83A1-F6EECF244321}">
                <p14:modId xmlns:p14="http://schemas.microsoft.com/office/powerpoint/2010/main" val="2110128627"/>
              </p:ext>
            </p:extLst>
          </p:nvPr>
        </p:nvGraphicFramePr>
        <p:xfrm>
          <a:off x="533400" y="1219200"/>
          <a:ext cx="6172200" cy="47705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Parameter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Value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Wi-Fi ED threshold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-82 dBm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5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LTE-LAA and Wi-Fi operating channel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5.825 GHz (C</a:t>
                      </a:r>
                      <a:r>
                        <a:rPr lang="en" sz="1600" dirty="0" err="1"/>
                        <a:t>hannel</a:t>
                      </a:r>
                      <a:r>
                        <a:rPr lang="en" sz="1600" dirty="0"/>
                        <a:t> no 165</a:t>
                      </a:r>
                      <a:r>
                        <a:rPr lang="en-US" sz="1600" dirty="0"/>
                        <a:t>)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LAA and Wi-Fi transmission power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23 dBm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Wi-Fi and LAA </a:t>
                      </a:r>
                      <a:r>
                        <a:rPr lang="en" sz="1600" dirty="0" err="1"/>
                        <a:t>bandwdith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 MHz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5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LAA control and data channels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PDCCH and PDSCH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5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Average number of experiment run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10 times per threshold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LTE-LAA TXOP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ms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1676400"/>
            <a:ext cx="3536832" cy="41204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2;p17"/>
          <p:cNvSpPr txBox="1"/>
          <p:nvPr/>
        </p:nvSpPr>
        <p:spPr>
          <a:xfrm>
            <a:off x="7772400" y="1219200"/>
            <a:ext cx="4684000" cy="1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600">
                <a:solidFill>
                  <a:schemeClr val="dk1"/>
                </a:solidFill>
              </a:rPr>
              <a:t>Experiment channel @ </a:t>
            </a:r>
            <a:r>
              <a:rPr lang="en" sz="1600" dirty="0" err="1">
                <a:solidFill>
                  <a:schemeClr val="dk1"/>
                </a:solidFill>
              </a:rPr>
              <a:t>UChicago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7634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" sz="3200" b="1" dirty="0"/>
              <a:t>Cyclic Prefix (CP) based Detection Algorithm</a:t>
            </a:r>
            <a:endParaRPr lang="en-US" sz="3200" b="1" dirty="0"/>
          </a:p>
        </p:txBody>
      </p:sp>
      <p:pic>
        <p:nvPicPr>
          <p:cNvPr id="1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67" y="1447800"/>
            <a:ext cx="3613636" cy="255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200" y="1447800"/>
            <a:ext cx="3784715" cy="264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4600" y="1453651"/>
            <a:ext cx="3613635" cy="27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3400" y="441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degrades in NLOS channels: expected</a:t>
            </a:r>
          </a:p>
          <a:p>
            <a:r>
              <a:rPr lang="en-US" dirty="0"/>
              <a:t>Performance degrades at </a:t>
            </a:r>
            <a:r>
              <a:rPr lang="mr-IN" dirty="0"/>
              <a:t>–</a:t>
            </a:r>
            <a:r>
              <a:rPr lang="en-US" dirty="0"/>
              <a:t> 82 </a:t>
            </a:r>
            <a:r>
              <a:rPr lang="en-US" dirty="0" err="1"/>
              <a:t>dBm</a:t>
            </a:r>
            <a:r>
              <a:rPr lang="en-US" dirty="0"/>
              <a:t> as compared to </a:t>
            </a:r>
            <a:r>
              <a:rPr lang="mr-IN" dirty="0"/>
              <a:t>–</a:t>
            </a:r>
            <a:r>
              <a:rPr lang="en-US" dirty="0"/>
              <a:t> 62 </a:t>
            </a:r>
            <a:r>
              <a:rPr lang="en-US" dirty="0" err="1"/>
              <a:t>dBm</a:t>
            </a:r>
            <a:r>
              <a:rPr lang="en-US" dirty="0"/>
              <a:t>: expected</a:t>
            </a:r>
          </a:p>
          <a:p>
            <a:r>
              <a:rPr lang="en-US" dirty="0"/>
              <a:t>Above degradations can be addressed by incorporating detection of other synchronization signals</a:t>
            </a:r>
          </a:p>
        </p:txBody>
      </p:sp>
    </p:spTree>
    <p:extLst>
      <p:ext uri="{BB962C8B-B14F-4D97-AF65-F5344CB8AC3E}">
        <p14:creationId xmlns:p14="http://schemas.microsoft.com/office/powerpoint/2010/main" val="214747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TXOP Simulations in ns-3</a:t>
            </a:r>
          </a:p>
        </p:txBody>
      </p:sp>
      <p:sp>
        <p:nvSpPr>
          <p:cNvPr id="14" name="Google Shape;134;p22"/>
          <p:cNvSpPr txBox="1">
            <a:spLocks/>
          </p:cNvSpPr>
          <p:nvPr/>
        </p:nvSpPr>
        <p:spPr>
          <a:xfrm>
            <a:off x="457200" y="1295400"/>
            <a:ext cx="5791200" cy="45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Scenario: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TR 36.889</a:t>
            </a:r>
          </a:p>
          <a:p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8 Cells, 5 Users each</a:t>
            </a:r>
          </a:p>
          <a:p>
            <a:pPr lvl="1">
              <a:spcBef>
                <a:spcPts val="0"/>
              </a:spcBef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LAA and Wi-Fi each have 4 cells</a:t>
            </a:r>
          </a:p>
          <a:p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LTE-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LAA ED: -82 </a:t>
            </a:r>
            <a:r>
              <a:rPr lang="en" sz="2400" dirty="0" err="1">
                <a:latin typeface="Arial"/>
                <a:ea typeface="Arial"/>
                <a:cs typeface="Arial"/>
                <a:sym typeface="Arial"/>
              </a:rPr>
              <a:t>dBm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Wi-Fi ED: -82 </a:t>
            </a:r>
            <a:r>
              <a:rPr lang="en" sz="2400" dirty="0" err="1">
                <a:latin typeface="Arial"/>
                <a:ea typeface="Arial"/>
                <a:cs typeface="Arial"/>
                <a:sym typeface="Arial"/>
              </a:rPr>
              <a:t>dBm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Transmission power: 23 </a:t>
            </a:r>
            <a:r>
              <a:rPr lang="en" sz="2400" dirty="0" err="1">
                <a:latin typeface="Arial"/>
                <a:ea typeface="Arial"/>
                <a:cs typeface="Arial"/>
                <a:sym typeface="Arial"/>
              </a:rPr>
              <a:t>dBm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Scheduling algorithm: Proportional Fair</a:t>
            </a:r>
          </a:p>
          <a:p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Traffic: FTP model 1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lambda=2.5</a:t>
            </a:r>
          </a:p>
          <a:p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LTE-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LAA on unlicensed only for DL</a:t>
            </a:r>
          </a:p>
        </p:txBody>
      </p:sp>
      <p:pic>
        <p:nvPicPr>
          <p:cNvPr id="1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728" y="1403300"/>
            <a:ext cx="5285867" cy="350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8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Throughput as a function of TXOP</a:t>
            </a:r>
          </a:p>
        </p:txBody>
      </p:sp>
      <p:sp>
        <p:nvSpPr>
          <p:cNvPr id="10" name="Google Shape;142;p23"/>
          <p:cNvSpPr/>
          <p:nvPr/>
        </p:nvSpPr>
        <p:spPr>
          <a:xfrm>
            <a:off x="1251908" y="4356825"/>
            <a:ext cx="1785200" cy="51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TXOP = 4</a:t>
            </a:r>
            <a:r>
              <a:rPr lang="en-US" sz="2400" dirty="0"/>
              <a:t> </a:t>
            </a:r>
            <a:r>
              <a:rPr lang="en" sz="2400" dirty="0" err="1"/>
              <a:t>ms</a:t>
            </a:r>
            <a:endParaRPr sz="2400" dirty="0"/>
          </a:p>
        </p:txBody>
      </p:sp>
      <p:sp>
        <p:nvSpPr>
          <p:cNvPr id="11" name="Google Shape;144;p23"/>
          <p:cNvSpPr/>
          <p:nvPr/>
        </p:nvSpPr>
        <p:spPr>
          <a:xfrm>
            <a:off x="4233925" y="4356809"/>
            <a:ext cx="1785200" cy="51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TXOP = 6</a:t>
            </a:r>
            <a:r>
              <a:rPr lang="en-US" sz="2400" dirty="0"/>
              <a:t> </a:t>
            </a:r>
            <a:r>
              <a:rPr lang="en" sz="2400" dirty="0" err="1"/>
              <a:t>ms</a:t>
            </a:r>
            <a:endParaRPr sz="2400" dirty="0"/>
          </a:p>
        </p:txBody>
      </p:sp>
      <p:sp>
        <p:nvSpPr>
          <p:cNvPr id="13" name="Google Shape;145;p23"/>
          <p:cNvSpPr/>
          <p:nvPr/>
        </p:nvSpPr>
        <p:spPr>
          <a:xfrm>
            <a:off x="7307959" y="4356825"/>
            <a:ext cx="1785200" cy="51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TXOP = 8</a:t>
            </a:r>
            <a:r>
              <a:rPr lang="en-US" sz="2400" dirty="0"/>
              <a:t> </a:t>
            </a:r>
            <a:r>
              <a:rPr lang="en" sz="2400" dirty="0" err="1"/>
              <a:t>ms</a:t>
            </a:r>
            <a:endParaRPr sz="2400" dirty="0"/>
          </a:p>
        </p:txBody>
      </p:sp>
      <p:pic>
        <p:nvPicPr>
          <p:cNvPr id="16" name="Google Shape;146;p23"/>
          <p:cNvPicPr preferRelativeResize="0"/>
          <p:nvPr/>
        </p:nvPicPr>
        <p:blipFill rotWithShape="1">
          <a:blip r:embed="rId4">
            <a:alphaModFix/>
          </a:blip>
          <a:srcRect r="48862"/>
          <a:stretch/>
        </p:blipFill>
        <p:spPr>
          <a:xfrm>
            <a:off x="633775" y="1371600"/>
            <a:ext cx="2837499" cy="282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7;p23"/>
          <p:cNvPicPr preferRelativeResize="0"/>
          <p:nvPr/>
        </p:nvPicPr>
        <p:blipFill rotWithShape="1">
          <a:blip r:embed="rId4">
            <a:alphaModFix/>
          </a:blip>
          <a:srcRect l="61307" b="73990"/>
          <a:stretch/>
        </p:blipFill>
        <p:spPr>
          <a:xfrm>
            <a:off x="9767775" y="1392992"/>
            <a:ext cx="2146967" cy="7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8;p23"/>
          <p:cNvPicPr preferRelativeResize="0"/>
          <p:nvPr/>
        </p:nvPicPr>
        <p:blipFill rotWithShape="1">
          <a:blip r:embed="rId5">
            <a:alphaModFix/>
          </a:blip>
          <a:srcRect r="48073"/>
          <a:stretch/>
        </p:blipFill>
        <p:spPr>
          <a:xfrm>
            <a:off x="3707788" y="1392984"/>
            <a:ext cx="2837499" cy="277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9;p23"/>
          <p:cNvPicPr preferRelativeResize="0"/>
          <p:nvPr/>
        </p:nvPicPr>
        <p:blipFill rotWithShape="1">
          <a:blip r:embed="rId6">
            <a:alphaModFix/>
          </a:blip>
          <a:srcRect r="48859"/>
          <a:stretch/>
        </p:blipFill>
        <p:spPr>
          <a:xfrm>
            <a:off x="6781800" y="1371600"/>
            <a:ext cx="2837499" cy="2822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09800" y="5105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TXOP of 6 </a:t>
            </a:r>
            <a:r>
              <a:rPr lang="en-US" dirty="0" err="1"/>
              <a:t>ms</a:t>
            </a:r>
            <a:r>
              <a:rPr lang="en-US" dirty="0"/>
              <a:t> and symmetrical energy detection thresholds of </a:t>
            </a:r>
            <a:r>
              <a:rPr lang="mr-IN" dirty="0"/>
              <a:t>–</a:t>
            </a:r>
            <a:r>
              <a:rPr lang="en-US" dirty="0"/>
              <a:t> 82 </a:t>
            </a:r>
            <a:r>
              <a:rPr lang="en-US" dirty="0" err="1"/>
              <a:t>dBm</a:t>
            </a:r>
            <a:r>
              <a:rPr lang="en-US" dirty="0"/>
              <a:t> ensure   each system comparable throughput</a:t>
            </a:r>
          </a:p>
        </p:txBody>
      </p:sp>
    </p:spTree>
    <p:extLst>
      <p:ext uri="{BB962C8B-B14F-4D97-AF65-F5344CB8AC3E}">
        <p14:creationId xmlns:p14="http://schemas.microsoft.com/office/powerpoint/2010/main" val="110589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Key findings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Wi-Fi and LTE-LAA have improved throughput and latency performance when the detection threshold used by Wi-Fi in the presence of LTE is lowered to -82 </a:t>
            </a:r>
            <a:r>
              <a:rPr lang="en-US" dirty="0" err="1"/>
              <a:t>dBm</a:t>
            </a:r>
            <a:r>
              <a:rPr lang="en-US" dirty="0"/>
              <a:t>, and LTE-LAA does the same.</a:t>
            </a:r>
          </a:p>
          <a:p>
            <a:r>
              <a:rPr lang="en-US" dirty="0"/>
              <a:t>Hence, the result points to a coexistence scenario where Wi-Fi uses the same -82 dBm threshold to protect against Wi-Fi or LTE-LAA and continues to use -62 dBm against unknown noise or other interferers.</a:t>
            </a:r>
          </a:p>
          <a:p>
            <a:r>
              <a:rPr lang="en-US" dirty="0"/>
              <a:t>In order for Wi-Fi to distinguish between LTE-LAA and other signals, Wi-Fi would need to implement LTE detection, which can be easily implemented by detecting the LTE synchronization signals. Common </a:t>
            </a:r>
            <a:r>
              <a:rPr lang="en-US" dirty="0" err="1"/>
              <a:t>premables</a:t>
            </a:r>
            <a:r>
              <a:rPr lang="en-US" dirty="0"/>
              <a:t> may be another option.</a:t>
            </a:r>
          </a:p>
          <a:p>
            <a:r>
              <a:rPr lang="en-US" dirty="0"/>
              <a:t>A TXOP of 6 </a:t>
            </a:r>
            <a:r>
              <a:rPr lang="en-US" dirty="0" err="1"/>
              <a:t>ms</a:t>
            </a:r>
            <a:r>
              <a:rPr lang="en-US" dirty="0"/>
              <a:t> along with symmetric detection threshold leads to equitable throughput.</a:t>
            </a:r>
          </a:p>
        </p:txBody>
      </p:sp>
    </p:spTree>
    <p:extLst>
      <p:ext uri="{BB962C8B-B14F-4D97-AF65-F5344CB8AC3E}">
        <p14:creationId xmlns:p14="http://schemas.microsoft.com/office/powerpoint/2010/main" val="84255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Prologue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990600"/>
            <a:ext cx="1101198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ea typeface="Arial" charset="0"/>
                <a:cs typeface="Arial" charset="0"/>
              </a:rPr>
              <a:t>Presidential Memorandum on Developing a Sustainable Spectrum Strategy For America’s Future, Oct. 25, 2018 </a:t>
            </a:r>
            <a:r>
              <a:rPr lang="en-US" sz="2000" dirty="0">
                <a:hlinkClick r:id="rId4"/>
              </a:rPr>
              <a:t>https://www.whitehouse.gov/presidential-actions/presidential-memorandum-developing-sustainable-spectrum-strategy-americas-future/</a:t>
            </a:r>
            <a:r>
              <a:rPr lang="en-US" sz="2000" dirty="0"/>
              <a:t> </a:t>
            </a:r>
          </a:p>
          <a:p>
            <a:pPr marL="800100" lvl="1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increase spectrum access for all users, including on a </a:t>
            </a:r>
            <a:r>
              <a:rPr lang="en-US" sz="2000" dirty="0">
                <a:solidFill>
                  <a:srgbClr val="FF0000"/>
                </a:solidFill>
              </a:rPr>
              <a:t>shared</a:t>
            </a:r>
            <a:r>
              <a:rPr lang="en-US" sz="2000" dirty="0"/>
              <a:t> basis, through transparency of spectrum use and improved cooperation and collaboration between Federal and non-Federal spectrum stakeholders;</a:t>
            </a:r>
          </a:p>
          <a:p>
            <a:pPr marL="800100" lvl="1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create </a:t>
            </a:r>
            <a:r>
              <a:rPr lang="en-US" sz="2000" dirty="0">
                <a:solidFill>
                  <a:srgbClr val="FF0000"/>
                </a:solidFill>
              </a:rPr>
              <a:t>flexible models </a:t>
            </a:r>
            <a:r>
              <a:rPr lang="en-US" sz="2000" dirty="0"/>
              <a:t>for spectrum management, including standards, incentives, and enforcement mechanisms that promote efficient and effective spectrum use, including flexible-use spectrum licenses, while accounting for critical safety and security concerns;</a:t>
            </a:r>
          </a:p>
          <a:p>
            <a:pPr marL="800100" lvl="1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use ongoing research, development, testing, and evaluation to develop advanced technologies, innovative spectrum-utilization methods, and </a:t>
            </a:r>
            <a:r>
              <a:rPr lang="en-US" sz="2000" dirty="0">
                <a:solidFill>
                  <a:srgbClr val="FF0000"/>
                </a:solidFill>
              </a:rPr>
              <a:t>spectrum-sharing tools </a:t>
            </a:r>
            <a:r>
              <a:rPr lang="en-US" sz="2000" dirty="0"/>
              <a:t>and techniques that increase spectrum access, efficiency, and effectiveness;</a:t>
            </a:r>
          </a:p>
          <a:p>
            <a:pPr marL="800100" lvl="1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build a secure, automated capability to facilitate assessments of spectrum use and expedite coordination of </a:t>
            </a:r>
            <a:r>
              <a:rPr lang="en-US" sz="2000" dirty="0">
                <a:solidFill>
                  <a:srgbClr val="FF0000"/>
                </a:solidFill>
              </a:rPr>
              <a:t>shared access </a:t>
            </a:r>
            <a:r>
              <a:rPr lang="en-US" sz="2000" dirty="0"/>
              <a:t>among Federal and non-Federal spectrum stakeholders;</a:t>
            </a:r>
            <a:endParaRPr lang="en-US" sz="2000" dirty="0">
              <a:ea typeface="Arial" charset="0"/>
              <a:cs typeface="Arial" charset="0"/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2000" dirty="0">
              <a:ea typeface="Arial" charset="0"/>
              <a:cs typeface="Arial" charset="0"/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ea typeface="Arial" charset="0"/>
                <a:cs typeface="Arial" charset="0"/>
              </a:rPr>
              <a:t>FCC NPRM on 6 GHz, Oct. 23, 2018, </a:t>
            </a:r>
            <a:r>
              <a:rPr lang="en-US" sz="2000" dirty="0">
                <a:hlinkClick r:id="rId5"/>
              </a:rPr>
              <a:t>https://www.fcc.gov/document/fcc-proposes-more-spectrum-unlicensed-use-0</a:t>
            </a:r>
            <a:r>
              <a:rPr lang="en-US" sz="2000" dirty="0"/>
              <a:t> </a:t>
            </a:r>
            <a:endParaRPr lang="en-US" sz="2000" dirty="0">
              <a:ea typeface="Arial" charset="0"/>
              <a:cs typeface="Arial" charset="0"/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4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ea typeface="Calibri" charset="0"/>
                <a:cs typeface="Calibri" charset="0"/>
              </a:rPr>
              <a:t>Final thoughts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11582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Spectrum sharing is here to stay: this is the new spectrum reality for licensed and unlicensed users, federal and commercial users. </a:t>
            </a:r>
          </a:p>
          <a:p>
            <a:endParaRPr lang="en-US" dirty="0"/>
          </a:p>
          <a:p>
            <a:r>
              <a:rPr lang="en-US" dirty="0"/>
              <a:t>Lessons learnt from coexistence at 5 GHz should be used proactively in 6 GHz and future bands to avoid the situation where an installed base of devices forestalls coexistence with future systems, which are yet unknown. Need to future-proof standards.</a:t>
            </a:r>
          </a:p>
          <a:p>
            <a:endParaRPr lang="en-US" dirty="0"/>
          </a:p>
          <a:p>
            <a:r>
              <a:rPr lang="en-US" dirty="0"/>
              <a:t>Coexistence in unlicensed bands works best when detection thresholds and air-times are symmetric.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The community needs open test-beds and platforms, both software and hardware, that can provide a means for obtaining unbiased results.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44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307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Mehrnoush</a:t>
            </a:r>
            <a:r>
              <a:rPr lang="en-US" dirty="0"/>
              <a:t>, S. Roy, V. </a:t>
            </a:r>
            <a:r>
              <a:rPr lang="en-US" dirty="0" err="1"/>
              <a:t>Sathya</a:t>
            </a:r>
            <a:r>
              <a:rPr lang="en-US" dirty="0"/>
              <a:t> and M. Ghosh, “On the fairness of Wi-Fi and LTE-LAA coexistence,” IEEE Transactions on Cognitive Communications and Networking, Dec. 2018.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V. </a:t>
            </a:r>
            <a:r>
              <a:rPr lang="en-US" dirty="0" err="1"/>
              <a:t>Sathya</a:t>
            </a:r>
            <a:r>
              <a:rPr lang="en-US" dirty="0"/>
              <a:t>, M. </a:t>
            </a:r>
            <a:r>
              <a:rPr lang="en-US" dirty="0" err="1"/>
              <a:t>Mehrnoush</a:t>
            </a:r>
            <a:r>
              <a:rPr lang="en-US" dirty="0"/>
              <a:t>, M. Ghosh and S. Roy, “Energy detection based sensing of multiple Wi-Fi BSSs for LTE-U CSAT,” IEEE </a:t>
            </a:r>
            <a:r>
              <a:rPr lang="en-US" dirty="0" err="1"/>
              <a:t>Globecom</a:t>
            </a:r>
            <a:r>
              <a:rPr lang="en-US" dirty="0"/>
              <a:t> 2018, December 2018.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Mehrnoush</a:t>
            </a:r>
            <a:r>
              <a:rPr lang="en-US" dirty="0"/>
              <a:t>, V. </a:t>
            </a:r>
            <a:r>
              <a:rPr lang="en-US" dirty="0" err="1"/>
              <a:t>Sathya</a:t>
            </a:r>
            <a:r>
              <a:rPr lang="en-US" dirty="0"/>
              <a:t>, S. Roy and M. Ghosh, “Analytical Modeling of Wi-Fi and LTE-LAA Coexistence: Throughput and Impact of Energy Detection Threshold,” IEEE/ACM Transactions on Networking, vol. 26, pp. 1990 – 2003, Aug. 2018.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V. </a:t>
            </a:r>
            <a:r>
              <a:rPr lang="en-US" dirty="0" err="1"/>
              <a:t>Sathya</a:t>
            </a:r>
            <a:r>
              <a:rPr lang="en-US" dirty="0"/>
              <a:t>, M. </a:t>
            </a:r>
            <a:r>
              <a:rPr lang="en-US" dirty="0" err="1"/>
              <a:t>Mehrnoush</a:t>
            </a:r>
            <a:r>
              <a:rPr lang="en-US" dirty="0"/>
              <a:t>, M. Ghosh and S. Roy, “Analysis of CSAT performance in Wi-Fi and LTE-U coexistence,” IEEE Workshop on 5G Ultra Dense Networks at ICC, May 20, 2018.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V. </a:t>
            </a:r>
            <a:r>
              <a:rPr lang="en-US" dirty="0" err="1"/>
              <a:t>Sathya</a:t>
            </a:r>
            <a:r>
              <a:rPr lang="en-US" dirty="0"/>
              <a:t>, M. </a:t>
            </a:r>
            <a:r>
              <a:rPr lang="en-US" dirty="0" err="1"/>
              <a:t>Mehrnoush</a:t>
            </a:r>
            <a:r>
              <a:rPr lang="en-US" dirty="0"/>
              <a:t>, M. Ghosh and S. Roy, “Association fairness in Wi-Fi and LTE-U coexistence,” </a:t>
            </a:r>
            <a:r>
              <a:rPr lang="en-US" i="1" dirty="0"/>
              <a:t>IEEE WCNC 2018, April 25, 2018.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M. I. C. </a:t>
            </a:r>
            <a:r>
              <a:rPr lang="en-US" dirty="0" err="1"/>
              <a:t>Rochman</a:t>
            </a:r>
            <a:r>
              <a:rPr lang="en-US" dirty="0"/>
              <a:t>, V. </a:t>
            </a:r>
            <a:r>
              <a:rPr lang="en-US" dirty="0" err="1"/>
              <a:t>Sathya</a:t>
            </a:r>
            <a:r>
              <a:rPr lang="en-US" dirty="0"/>
              <a:t> and M. Ghosh, “Impact of changing energy detection thresholds on fair coexistence of Wi-Fi and LTE in the unlicensed spectrum,” IEEE WTS 2017, April 28, 2017. </a:t>
            </a:r>
          </a:p>
        </p:txBody>
      </p:sp>
    </p:spTree>
    <p:extLst>
      <p:ext uri="{BB962C8B-B14F-4D97-AF65-F5344CB8AC3E}">
        <p14:creationId xmlns:p14="http://schemas.microsoft.com/office/powerpoint/2010/main" val="20468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307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Detection mechanism: </a:t>
            </a:r>
          </a:p>
          <a:p>
            <a:pPr lvl="1"/>
            <a:r>
              <a:rPr lang="en-US" dirty="0"/>
              <a:t>What are the appropriate sensing levels for LTE and Wi-Fi to detect each other?</a:t>
            </a:r>
          </a:p>
          <a:p>
            <a:pPr lvl="1"/>
            <a:r>
              <a:rPr lang="en-US" dirty="0"/>
              <a:t>Can LTE and Wi-Fi detect each other reliably without a common preamble?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TXOP:</a:t>
            </a:r>
          </a:p>
          <a:p>
            <a:pPr lvl="1"/>
            <a:r>
              <a:rPr lang="en-US" dirty="0"/>
              <a:t>How does the TXOP used by LTE affect Wi-Fi throughput?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We address the above issues through analysis, system level simulations using ns-3 and experimentation using SDRs and Wi-Fi devices.</a:t>
            </a:r>
          </a:p>
        </p:txBody>
      </p:sp>
    </p:spTree>
    <p:extLst>
      <p:ext uri="{BB962C8B-B14F-4D97-AF65-F5344CB8AC3E}">
        <p14:creationId xmlns:p14="http://schemas.microsoft.com/office/powerpoint/2010/main" val="5873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Methodology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307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Analysis:</a:t>
            </a:r>
          </a:p>
          <a:p>
            <a:pPr lvl="1"/>
            <a:r>
              <a:rPr lang="en-US" dirty="0"/>
              <a:t>Modifying Bianchi’s method to theoretically analyze coexistence with different detection threshold and TXOPs.</a:t>
            </a:r>
          </a:p>
          <a:p>
            <a:r>
              <a:rPr lang="en-US" b="1" dirty="0"/>
              <a:t>Simulation:</a:t>
            </a:r>
          </a:p>
          <a:p>
            <a:pPr lvl="1"/>
            <a:r>
              <a:rPr lang="en-US" dirty="0"/>
              <a:t>Enhancing the coexistence module in ns-3 to perform system level simulations that allow different configurations for testing.</a:t>
            </a:r>
          </a:p>
          <a:p>
            <a:r>
              <a:rPr lang="en-US" b="1" dirty="0"/>
              <a:t>Experiments:</a:t>
            </a:r>
          </a:p>
          <a:p>
            <a:pPr lvl="1"/>
            <a:r>
              <a:rPr lang="en-US" dirty="0"/>
              <a:t>Using NI USRPs with the 802.11 and LTE Application Frameworks, along with Wi-Fi routers and devices to perform testing in realistic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Coexistence in unlicensed bands: what is fair sharing?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18718"/>
            <a:ext cx="10972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Airtime fairness: </a:t>
            </a:r>
            <a:r>
              <a:rPr lang="en-US" dirty="0"/>
              <a:t>each system gets 50% of air-time</a:t>
            </a:r>
          </a:p>
          <a:p>
            <a:endParaRPr lang="en-US" dirty="0"/>
          </a:p>
          <a:p>
            <a:r>
              <a:rPr lang="en-US" b="1" dirty="0"/>
              <a:t>Throughput fairness</a:t>
            </a:r>
          </a:p>
          <a:p>
            <a:pPr lvl="1"/>
            <a:r>
              <a:rPr lang="en-US" dirty="0"/>
              <a:t>Seems to be the most relevant, but harder to guarantee.</a:t>
            </a:r>
          </a:p>
          <a:p>
            <a:pPr lvl="1"/>
            <a:r>
              <a:rPr lang="en-US" dirty="0"/>
              <a:t>Wi-Fi achieves this intrinsically.</a:t>
            </a:r>
          </a:p>
          <a:p>
            <a:pPr lvl="1"/>
            <a:r>
              <a:rPr lang="en-US" dirty="0"/>
              <a:t>LTE achieves this by scheduling.</a:t>
            </a:r>
          </a:p>
          <a:p>
            <a:pPr lvl="1"/>
            <a:r>
              <a:rPr lang="en-US" dirty="0"/>
              <a:t>How should this be done when they coexist?</a:t>
            </a:r>
          </a:p>
          <a:p>
            <a:endParaRPr lang="en-US" dirty="0"/>
          </a:p>
          <a:p>
            <a:r>
              <a:rPr lang="en-US" b="1" dirty="0"/>
              <a:t>Access fairness</a:t>
            </a:r>
          </a:p>
          <a:p>
            <a:pPr lvl="1"/>
            <a:r>
              <a:rPr lang="en-US" dirty="0"/>
              <a:t>Each system should have equal access to the channel when one is already on the air.</a:t>
            </a:r>
          </a:p>
          <a:p>
            <a:pPr lvl="1"/>
            <a:endParaRPr lang="en-US" dirty="0"/>
          </a:p>
          <a:p>
            <a:r>
              <a:rPr lang="en-US" b="1" dirty="0"/>
              <a:t>Latency fairness</a:t>
            </a:r>
          </a:p>
          <a:p>
            <a:pPr lvl="1"/>
            <a:r>
              <a:rPr lang="en-US" dirty="0"/>
              <a:t>Low latency requirements may become quite hard to meet.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Existing sensing levels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/>
              <a:t>Wi-Fi/Wi-Fi:</a:t>
            </a:r>
            <a:r>
              <a:rPr lang="en-US" dirty="0"/>
              <a:t> preamble detection threshold -82 dBm.</a:t>
            </a:r>
          </a:p>
          <a:p>
            <a:r>
              <a:rPr lang="en-US" b="1" dirty="0"/>
              <a:t>Wi-Fi/LTE-LAA:</a:t>
            </a:r>
            <a:r>
              <a:rPr lang="en-US" dirty="0"/>
              <a:t> Wi-Fi uses an energy detection threshold of -62 dBm to detect all other users, including LTE-LAA.</a:t>
            </a:r>
          </a:p>
          <a:p>
            <a:r>
              <a:rPr lang="en-US" b="1" dirty="0"/>
              <a:t>LTE-LAA</a:t>
            </a:r>
            <a:r>
              <a:rPr lang="en-US" dirty="0"/>
              <a:t> has specified -72 dBm as the energy detection threshold to be used to protect Wi-Fi.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The two systems are NOT treating each other symmetrically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Sensing threshold combinations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LTE-LAA ED -62 dBm Wi-Fi ED -62 dBm:</a:t>
            </a:r>
          </a:p>
          <a:p>
            <a:pPr lvl="1"/>
            <a:r>
              <a:rPr lang="en-US" dirty="0"/>
              <a:t>Could make the problem of hidden nodes worse</a:t>
            </a:r>
          </a:p>
          <a:p>
            <a:pPr lvl="1"/>
            <a:endParaRPr lang="en-US" dirty="0"/>
          </a:p>
          <a:p>
            <a:r>
              <a:rPr lang="en-US" dirty="0"/>
              <a:t>LTE-LAA</a:t>
            </a:r>
            <a:r>
              <a:rPr lang="mr-IN" dirty="0"/>
              <a:t> ED -82 </a:t>
            </a:r>
            <a:r>
              <a:rPr lang="en-US" dirty="0"/>
              <a:t>dBm </a:t>
            </a:r>
            <a:r>
              <a:rPr lang="mr-IN" dirty="0"/>
              <a:t>Wi-Fi ED -62</a:t>
            </a:r>
            <a:r>
              <a:rPr lang="en-US" dirty="0"/>
              <a:t> dBm</a:t>
            </a:r>
            <a:r>
              <a:rPr lang="mr-IN" dirty="0"/>
              <a:t>:</a:t>
            </a:r>
            <a:endParaRPr lang="en-US" dirty="0"/>
          </a:p>
          <a:p>
            <a:pPr lvl="1"/>
            <a:r>
              <a:rPr lang="en-US" dirty="0"/>
              <a:t>Proposed by Wi-Fi Alliance</a:t>
            </a:r>
          </a:p>
          <a:p>
            <a:pPr lvl="1"/>
            <a:endParaRPr lang="en-US" dirty="0"/>
          </a:p>
          <a:p>
            <a:r>
              <a:rPr lang="en-US" dirty="0"/>
              <a:t>LTE-LAA</a:t>
            </a:r>
            <a:r>
              <a:rPr lang="mr-IN" dirty="0"/>
              <a:t> ED -82</a:t>
            </a:r>
            <a:r>
              <a:rPr lang="en-US" dirty="0"/>
              <a:t> </a:t>
            </a:r>
            <a:r>
              <a:rPr lang="en-US" dirty="0" err="1"/>
              <a:t>dBm</a:t>
            </a:r>
            <a:r>
              <a:rPr lang="mr-IN" dirty="0"/>
              <a:t> </a:t>
            </a:r>
            <a:r>
              <a:rPr lang="mr-IN" dirty="0" err="1"/>
              <a:t>Wi-Fi</a:t>
            </a:r>
            <a:r>
              <a:rPr lang="mr-IN" dirty="0"/>
              <a:t> ED -82</a:t>
            </a:r>
            <a:r>
              <a:rPr lang="en-US" dirty="0"/>
              <a:t> </a:t>
            </a:r>
            <a:r>
              <a:rPr lang="en-US" dirty="0" err="1"/>
              <a:t>dBm</a:t>
            </a:r>
            <a:r>
              <a:rPr lang="mr-IN" dirty="0"/>
              <a:t>:</a:t>
            </a:r>
            <a:endParaRPr lang="en-US" dirty="0"/>
          </a:p>
          <a:p>
            <a:pPr lvl="1"/>
            <a:r>
              <a:rPr lang="en-US" dirty="0"/>
              <a:t>Could improve performance for both?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4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Coexistence set-up with ns-3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95400"/>
            <a:ext cx="7099300" cy="295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4495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Cell B:</a:t>
            </a:r>
            <a:r>
              <a:rPr lang="en-US" sz="2400" dirty="0"/>
              <a:t> Always Wi-Fi, blue users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Cell A:</a:t>
            </a:r>
            <a:r>
              <a:rPr lang="en-US" sz="2400" dirty="0"/>
              <a:t> Switches between Wi-Fi/LTE-LAA, red users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924800" y="1219200"/>
            <a:ext cx="3962400" cy="4678363"/>
          </a:xfrm>
        </p:spPr>
        <p:txBody>
          <a:bodyPr>
            <a:normAutofit/>
          </a:bodyPr>
          <a:lstStyle/>
          <a:p>
            <a:r>
              <a:rPr lang="en-US" dirty="0"/>
              <a:t>There are two steps </a:t>
            </a:r>
            <a:r>
              <a:rPr lang="en-US"/>
              <a:t>in the experiment </a:t>
            </a:r>
            <a:endParaRPr lang="en-US" dirty="0"/>
          </a:p>
          <a:p>
            <a:pPr lvl="1"/>
            <a:r>
              <a:rPr lang="en-US" dirty="0"/>
              <a:t>Step 1: Cell A and Cell B both use Wi-Fi</a:t>
            </a:r>
          </a:p>
          <a:p>
            <a:pPr lvl="1"/>
            <a:r>
              <a:rPr lang="en-US" dirty="0"/>
              <a:t>Step 2: Cell A switches to LTE-LAA and Cell B continues using Wi-Fi.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5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286"/>
            <a:ext cx="12192000" cy="57897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38596"/>
            <a:ext cx="2091960" cy="4206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2785" y="6323112"/>
            <a:ext cx="523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Helvetica"/>
              </a:rPr>
              <a:t>Computer 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6286"/>
          </a:xfrm>
          <a:prstGeom prst="rect">
            <a:avLst/>
          </a:prstGeom>
          <a:gradFill flip="none" rotWithShape="1">
            <a:gsLst>
              <a:gs pos="0">
                <a:srgbClr val="8A0000"/>
              </a:gs>
              <a:gs pos="100000">
                <a:srgbClr val="440000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Performance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/>
              <a:t>Mean throughput: </a:t>
            </a:r>
            <a:r>
              <a:rPr lang="en-US" dirty="0"/>
              <a:t>The average throughput over multiple file transfers is calculated as number of total successfully received bytes divided by total transmission time.</a:t>
            </a:r>
          </a:p>
          <a:p>
            <a:endParaRPr lang="en-US" dirty="0"/>
          </a:p>
          <a:p>
            <a:r>
              <a:rPr lang="en-US" b="1" dirty="0"/>
              <a:t>Mean Latency: </a:t>
            </a:r>
            <a:r>
              <a:rPr lang="en-US" dirty="0"/>
              <a:t>The average of latency over multiple file transfers is calculated from time of packet arrival in the MAC buffer to successful transmission (including re-transmission).</a:t>
            </a:r>
          </a:p>
        </p:txBody>
      </p:sp>
    </p:spTree>
    <p:extLst>
      <p:ext uri="{BB962C8B-B14F-4D97-AF65-F5344CB8AC3E}">
        <p14:creationId xmlns:p14="http://schemas.microsoft.com/office/powerpoint/2010/main" val="15807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1801</Words>
  <Application>Microsoft Office PowerPoint</Application>
  <PresentationFormat>Widescreen</PresentationFormat>
  <Paragraphs>257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Office Theme</vt:lpstr>
      <vt:lpstr>PowerPoint Presentation</vt:lpstr>
      <vt:lpstr>Prologue</vt:lpstr>
      <vt:lpstr>Topics</vt:lpstr>
      <vt:lpstr>Methodology</vt:lpstr>
      <vt:lpstr>Coexistence in unlicensed bands: what is fair sharing?</vt:lpstr>
      <vt:lpstr>Existing sensing levels</vt:lpstr>
      <vt:lpstr>Sensing threshold combinations</vt:lpstr>
      <vt:lpstr>Coexistence set-up with ns-3</vt:lpstr>
      <vt:lpstr>Performance Metrics</vt:lpstr>
      <vt:lpstr>Throughput Performance with LTE-LAA</vt:lpstr>
      <vt:lpstr>Latency Performance with LTE-LAA</vt:lpstr>
      <vt:lpstr>Preliminary experimental results using NI SDR</vt:lpstr>
      <vt:lpstr>LTE detection</vt:lpstr>
      <vt:lpstr>Experimental set-up</vt:lpstr>
      <vt:lpstr>Experimental parameters</vt:lpstr>
      <vt:lpstr>Cyclic Prefix (CP) based Detection Algorithm</vt:lpstr>
      <vt:lpstr>TXOP Simulations in ns-3</vt:lpstr>
      <vt:lpstr>Throughput as a function of TXOP</vt:lpstr>
      <vt:lpstr>Key findings</vt:lpstr>
      <vt:lpstr>Final thoughts</vt:lpstr>
      <vt:lpstr>References</vt:lpstr>
    </vt:vector>
  </TitlesOfParts>
  <Company>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Grant Schexnider</dc:creator>
  <cp:keywords/>
  <cp:lastModifiedBy>Muhammad Iqbal CR</cp:lastModifiedBy>
  <cp:revision>199</cp:revision>
  <cp:lastPrinted>2019-02-21T17:42:54Z</cp:lastPrinted>
  <dcterms:created xsi:type="dcterms:W3CDTF">2009-12-09T17:45:36Z</dcterms:created>
  <dcterms:modified xsi:type="dcterms:W3CDTF">2021-09-21T23:18:05Z</dcterms:modified>
</cp:coreProperties>
</file>